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13"/>
  </p:handout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41" d="100"/>
          <a:sy n="41" d="100"/>
        </p:scale>
        <p:origin x="58" y="672"/>
      </p:cViewPr>
      <p:guideLst/>
    </p:cSldViewPr>
  </p:slideViewPr>
  <p:notesTextViewPr>
    <p:cViewPr>
      <p:scale>
        <a:sx n="1" d="1"/>
        <a:sy n="1" d="1"/>
      </p:scale>
      <p:origin x="0" y="0"/>
    </p:cViewPr>
  </p:notesTextViewPr>
  <p:notesViewPr>
    <p:cSldViewPr snapToGrid="0">
      <p:cViewPr varScale="1">
        <p:scale>
          <a:sx n="53" d="100"/>
          <a:sy n="53" d="100"/>
        </p:scale>
        <p:origin x="1579"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F7F430-DE68-46CB-B09F-6F84A52DCCC0}" type="datetimeFigureOut">
              <a:rPr lang="en-US" smtClean="0"/>
              <a:t>9/20/2017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2C5E6C-F09B-43E8-AFFD-55EBEF1A359E}" type="slidenum">
              <a:rPr lang="en-US" smtClean="0"/>
              <a:t>‹#›</a:t>
            </a:fld>
            <a:endParaRPr lang="en-US"/>
          </a:p>
        </p:txBody>
      </p:sp>
    </p:spTree>
    <p:extLst>
      <p:ext uri="{BB962C8B-B14F-4D97-AF65-F5344CB8AC3E}">
        <p14:creationId xmlns:p14="http://schemas.microsoft.com/office/powerpoint/2010/main" val="42443993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02181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476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155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761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500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276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841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266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9635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1198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87535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140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496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253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51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96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23005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ez.google.com/busin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pport.google.com/tez"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chemeClr val="accent1">
                    <a:lumMod val="40000"/>
                    <a:lumOff val="60000"/>
                  </a:schemeClr>
                </a:solidFill>
              </a:rPr>
              <a:t>Google TEZ</a:t>
            </a:r>
            <a:endParaRPr lang="en-US" b="1" i="1" dirty="0">
              <a:solidFill>
                <a:schemeClr val="accent1">
                  <a:lumMod val="40000"/>
                  <a:lumOff val="60000"/>
                </a:schemeClr>
              </a:solidFill>
            </a:endParaRPr>
          </a:p>
        </p:txBody>
      </p:sp>
      <p:sp>
        <p:nvSpPr>
          <p:cNvPr id="3" name="Subtitle 2"/>
          <p:cNvSpPr>
            <a:spLocks noGrp="1"/>
          </p:cNvSpPr>
          <p:nvPr>
            <p:ph type="subTitle" idx="1"/>
          </p:nvPr>
        </p:nvSpPr>
        <p:spPr/>
        <p:txBody>
          <a:bodyPr/>
          <a:lstStyle/>
          <a:p>
            <a:r>
              <a:rPr lang="en-US" dirty="0" smtClean="0"/>
              <a:t>Transforming the way you pay!!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29" y="0"/>
            <a:ext cx="4054117" cy="3157412"/>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29" y="3157412"/>
            <a:ext cx="1285875" cy="571500"/>
          </a:xfrm>
          <a:prstGeom prst="rect">
            <a:avLst/>
          </a:prstGeom>
        </p:spPr>
      </p:pic>
    </p:spTree>
    <p:extLst>
      <p:ext uri="{BB962C8B-B14F-4D97-AF65-F5344CB8AC3E}">
        <p14:creationId xmlns:p14="http://schemas.microsoft.com/office/powerpoint/2010/main" val="1773784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8" y="1440873"/>
            <a:ext cx="11707091" cy="3518549"/>
          </a:xfrm>
        </p:spPr>
        <p:txBody>
          <a:bodyPr/>
          <a:lstStyle/>
          <a:p>
            <a:pPr marL="0" indent="0">
              <a:buNone/>
            </a:pPr>
            <a:r>
              <a:rPr lang="en-US" sz="2800" dirty="0" smtClean="0"/>
              <a:t>                      For </a:t>
            </a:r>
            <a:r>
              <a:rPr lang="en-US" sz="2800" dirty="0"/>
              <a:t>business owners and merchants</a:t>
            </a:r>
          </a:p>
          <a:p>
            <a:endParaRPr lang="en-US" dirty="0" smtClean="0"/>
          </a:p>
          <a:p>
            <a:r>
              <a:rPr lang="en-US" dirty="0" smtClean="0"/>
              <a:t>Business </a:t>
            </a:r>
            <a:r>
              <a:rPr lang="en-US" dirty="0"/>
              <a:t>owners and shops can use the Tez app with their individual current account to start accepting digital payments today. Payment goes directly to your bank account — all with no fees</a:t>
            </a:r>
            <a:r>
              <a:rPr lang="en-US" baseline="30000" dirty="0"/>
              <a:t>3</a:t>
            </a:r>
            <a:r>
              <a:rPr lang="en-US" dirty="0"/>
              <a:t>. We are working to support shopkeepers with other types of current accounts soon.</a:t>
            </a:r>
          </a:p>
          <a:p>
            <a:r>
              <a:rPr lang="en-US" dirty="0"/>
              <a:t>If you sell online, check out </a:t>
            </a:r>
            <a:r>
              <a:rPr lang="en-US" dirty="0">
                <a:hlinkClick r:id="rId2"/>
              </a:rPr>
              <a:t>Tez for B</a:t>
            </a:r>
            <a:endParaRPr lang="en-US" dirty="0"/>
          </a:p>
        </p:txBody>
      </p:sp>
      <p:sp>
        <p:nvSpPr>
          <p:cNvPr id="4" name="Title 1"/>
          <p:cNvSpPr txBox="1">
            <a:spLocks/>
          </p:cNvSpPr>
          <p:nvPr/>
        </p:nvSpPr>
        <p:spPr>
          <a:xfrm>
            <a:off x="3955471" y="0"/>
            <a:ext cx="4585855" cy="1293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412172" y="796929"/>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29" y="5820949"/>
            <a:ext cx="1285875" cy="571500"/>
          </a:xfrm>
          <a:prstGeom prst="rect">
            <a:avLst/>
          </a:prstGeom>
        </p:spPr>
      </p:pic>
    </p:spTree>
    <p:extLst>
      <p:ext uri="{BB962C8B-B14F-4D97-AF65-F5344CB8AC3E}">
        <p14:creationId xmlns:p14="http://schemas.microsoft.com/office/powerpoint/2010/main" val="23058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1000"/>
                                        <p:tgtEl>
                                          <p:spTgt spid="3">
                                            <p:txEl>
                                              <p:pRg st="2" end="2"/>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12" y="5069633"/>
            <a:ext cx="8596668" cy="1320800"/>
          </a:xfrm>
        </p:spPr>
        <p:txBody>
          <a:bodyPr>
            <a:normAutofit/>
          </a:bodyPr>
          <a:lstStyle/>
          <a:p>
            <a:r>
              <a:rPr lang="en-US" sz="7200" b="1" i="1" dirty="0" smtClean="0">
                <a:solidFill>
                  <a:schemeClr val="accent5">
                    <a:lumMod val="75000"/>
                  </a:schemeClr>
                </a:solidFill>
                <a:latin typeface="Blackadder ITC" panose="04020505051007020D02" pitchFamily="82" charset="0"/>
              </a:rPr>
              <a:t>Ayan Chowdhury</a:t>
            </a:r>
            <a:endParaRPr lang="en-US" sz="7200" b="1" i="1" dirty="0">
              <a:solidFill>
                <a:schemeClr val="accent5">
                  <a:lumMod val="75000"/>
                </a:schemeClr>
              </a:solidFill>
              <a:latin typeface="Blackadder ITC" panose="04020505051007020D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133" y="914401"/>
            <a:ext cx="7255030" cy="3814881"/>
          </a:xfrm>
          <a:prstGeom prst="rect">
            <a:avLst/>
          </a:prstGeom>
        </p:spPr>
      </p:pic>
    </p:spTree>
    <p:extLst>
      <p:ext uri="{BB962C8B-B14F-4D97-AF65-F5344CB8AC3E}">
        <p14:creationId xmlns:p14="http://schemas.microsoft.com/office/powerpoint/2010/main" val="115793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91" y="-13855"/>
            <a:ext cx="4585855" cy="1293028"/>
          </a:xfrm>
        </p:spPr>
        <p:txBody>
          <a:body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71" y="6026222"/>
            <a:ext cx="1285875" cy="571500"/>
          </a:xfrm>
        </p:spPr>
      </p:pic>
      <p:sp>
        <p:nvSpPr>
          <p:cNvPr id="5" name="Title 1"/>
          <p:cNvSpPr txBox="1">
            <a:spLocks/>
          </p:cNvSpPr>
          <p:nvPr/>
        </p:nvSpPr>
        <p:spPr>
          <a:xfrm>
            <a:off x="536863" y="718258"/>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sp>
        <p:nvSpPr>
          <p:cNvPr id="6" name="Title 1"/>
          <p:cNvSpPr txBox="1">
            <a:spLocks/>
          </p:cNvSpPr>
          <p:nvPr/>
        </p:nvSpPr>
        <p:spPr>
          <a:xfrm>
            <a:off x="2158278" y="539643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1600" b="1" i="1" dirty="0">
                <a:solidFill>
                  <a:schemeClr val="accent6">
                    <a:lumMod val="75000"/>
                  </a:schemeClr>
                </a:solidFill>
                <a:latin typeface="Adobe Devanagari" panose="02040503050201020203" pitchFamily="18" charset="0"/>
                <a:cs typeface="Adobe Devanagari" panose="02040503050201020203" pitchFamily="18" charset="0"/>
              </a:rPr>
              <a:t>Send money home to your family, split a dinner bill with friends, or pay the neighbourhood chaiwala. Make all payments big or small, directly from your bank account with Tez, Google’s new digital payment app for India</a:t>
            </a:r>
            <a:r>
              <a:rPr lang="en-US" dirty="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87" y="1184565"/>
            <a:ext cx="7997104" cy="3994946"/>
          </a:xfrm>
          <a:prstGeom prst="rect">
            <a:avLst/>
          </a:prstGeom>
        </p:spPr>
      </p:pic>
    </p:spTree>
    <p:extLst>
      <p:ext uri="{BB962C8B-B14F-4D97-AF65-F5344CB8AC3E}">
        <p14:creationId xmlns:p14="http://schemas.microsoft.com/office/powerpoint/2010/main" val="40582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471" y="0"/>
            <a:ext cx="4585855" cy="1293028"/>
          </a:xfrm>
        </p:spPr>
        <p:txBody>
          <a:body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199" y="1640379"/>
            <a:ext cx="10820400" cy="742604"/>
          </a:xfrm>
        </p:spPr>
        <p:txBody>
          <a:bodyPr/>
          <a:lstStyle/>
          <a:p>
            <a:r>
              <a:rPr lang="en-US" dirty="0" smtClean="0"/>
              <a:t>It is easily available for download  for free at : </a:t>
            </a:r>
            <a:endParaRPr lang="en-US" dirty="0"/>
          </a:p>
        </p:txBody>
      </p:sp>
      <p:sp>
        <p:nvSpPr>
          <p:cNvPr id="5" name="Title 1"/>
          <p:cNvSpPr txBox="1">
            <a:spLocks/>
          </p:cNvSpPr>
          <p:nvPr/>
        </p:nvSpPr>
        <p:spPr>
          <a:xfrm>
            <a:off x="412172" y="796929"/>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72" y="6012368"/>
            <a:ext cx="1285875"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5" y="2493219"/>
            <a:ext cx="2227257" cy="6656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807" y="2465670"/>
            <a:ext cx="2555276" cy="748961"/>
          </a:xfrm>
          <a:prstGeom prst="rect">
            <a:avLst/>
          </a:prstGeom>
        </p:spPr>
      </p:pic>
    </p:spTree>
    <p:extLst>
      <p:ext uri="{BB962C8B-B14F-4D97-AF65-F5344CB8AC3E}">
        <p14:creationId xmlns:p14="http://schemas.microsoft.com/office/powerpoint/2010/main" val="409943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32" y="1908059"/>
            <a:ext cx="8596668" cy="3880773"/>
          </a:xfrm>
        </p:spPr>
        <p:txBody>
          <a:bodyPr/>
          <a:lstStyle/>
          <a:p>
            <a:pPr marL="0" indent="0">
              <a:buNone/>
            </a:pPr>
            <a:r>
              <a:rPr lang="en-US" dirty="0" smtClean="0"/>
              <a:t>                               </a:t>
            </a:r>
            <a:r>
              <a:rPr lang="en-US" sz="2400" b="1" dirty="0" smtClean="0"/>
              <a:t>Money </a:t>
            </a:r>
            <a:r>
              <a:rPr lang="en-US" sz="2400" b="1" dirty="0"/>
              <a:t>in your bank</a:t>
            </a:r>
          </a:p>
          <a:p>
            <a:r>
              <a:rPr lang="en-US" dirty="0"/>
              <a:t>With Tez, you can pay directly from your bank account</a:t>
            </a:r>
            <a:r>
              <a:rPr lang="en-US" baseline="30000" dirty="0"/>
              <a:t>1</a:t>
            </a:r>
            <a:r>
              <a:rPr lang="en-US" dirty="0"/>
              <a:t>, which means your money is safe with your bank and you’ll continue to earn interest. There’s no need to open a separate account or worry about reloading wallets.</a:t>
            </a:r>
          </a:p>
          <a:p>
            <a:endParaRPr lang="en-US" dirty="0"/>
          </a:p>
        </p:txBody>
      </p:sp>
      <p:sp>
        <p:nvSpPr>
          <p:cNvPr id="4" name="Title 1"/>
          <p:cNvSpPr>
            <a:spLocks noGrp="1"/>
          </p:cNvSpPr>
          <p:nvPr>
            <p:ph type="title"/>
          </p:nvPr>
        </p:nvSpPr>
        <p:spPr>
          <a:xfrm>
            <a:off x="4468090" y="27709"/>
            <a:ext cx="4585855" cy="1293028"/>
          </a:xfrm>
        </p:spPr>
        <p:txBody>
          <a:body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841741" y="641523"/>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29" y="321308"/>
            <a:ext cx="3212524" cy="5711153"/>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94" y="6286500"/>
            <a:ext cx="1285875" cy="571500"/>
          </a:xfrm>
          <a:prstGeom prst="rect">
            <a:avLst/>
          </a:prstGeom>
        </p:spPr>
      </p:pic>
      <p:sp>
        <p:nvSpPr>
          <p:cNvPr id="9" name="Rectangle 8"/>
          <p:cNvSpPr/>
          <p:nvPr/>
        </p:nvSpPr>
        <p:spPr>
          <a:xfrm>
            <a:off x="3595332" y="3687771"/>
            <a:ext cx="6096000" cy="1200329"/>
          </a:xfrm>
          <a:prstGeom prst="rect">
            <a:avLst/>
          </a:prstGeom>
        </p:spPr>
        <p:txBody>
          <a:bodyPr>
            <a:spAutoFit/>
          </a:bodyPr>
          <a:lstStyle/>
          <a:p>
            <a:r>
              <a:rPr lang="en-US" b="1" dirty="0">
                <a:solidFill>
                  <a:srgbClr val="424242"/>
                </a:solidFill>
                <a:latin typeface="Roboto"/>
              </a:rPr>
              <a:t>Supported </a:t>
            </a:r>
            <a:r>
              <a:rPr lang="en-US" b="1" dirty="0" smtClean="0">
                <a:solidFill>
                  <a:srgbClr val="424242"/>
                </a:solidFill>
                <a:latin typeface="Roboto"/>
              </a:rPr>
              <a:t>Banks:</a:t>
            </a:r>
          </a:p>
          <a:p>
            <a:r>
              <a:rPr lang="en-US" dirty="0" smtClean="0">
                <a:solidFill>
                  <a:srgbClr val="424242"/>
                </a:solidFill>
                <a:latin typeface="Roboto"/>
              </a:rPr>
              <a:t>Tez </a:t>
            </a:r>
            <a:r>
              <a:rPr lang="en-US" dirty="0">
                <a:solidFill>
                  <a:srgbClr val="424242"/>
                </a:solidFill>
                <a:latin typeface="Roboto"/>
              </a:rPr>
              <a:t>uses UPI (Unified Payments Interface) and works with all major banks, including our partners: Axis, HDFC Bank, ICICI and State Bank of India.</a:t>
            </a:r>
            <a:endParaRPr lang="en-US" dirty="0"/>
          </a:p>
        </p:txBody>
      </p:sp>
    </p:spTree>
    <p:extLst>
      <p:ext uri="{BB962C8B-B14F-4D97-AF65-F5344CB8AC3E}">
        <p14:creationId xmlns:p14="http://schemas.microsoft.com/office/powerpoint/2010/main" val="3821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607" y="1293028"/>
            <a:ext cx="8596668" cy="3880773"/>
          </a:xfrm>
        </p:spPr>
        <p:txBody>
          <a:bodyPr/>
          <a:lstStyle/>
          <a:p>
            <a:r>
              <a:rPr lang="en-US" dirty="0" smtClean="0"/>
              <a:t>How about TEZ’s Security!!</a:t>
            </a:r>
          </a:p>
          <a:p>
            <a:endParaRPr lang="en-US" dirty="0" smtClean="0"/>
          </a:p>
          <a:p>
            <a:r>
              <a:rPr lang="en-US" dirty="0"/>
              <a:t>Secure payments with Tez Shield</a:t>
            </a:r>
          </a:p>
          <a:p>
            <a:endParaRPr lang="en-US" dirty="0" smtClean="0"/>
          </a:p>
          <a:p>
            <a:r>
              <a:rPr lang="en-US" dirty="0"/>
              <a:t>The Tez Shield works 24/7 to help detect fraud, prevent hacking, and verify your identity. Each transaction is secured with your UPI PIN and the app is secured with a Google PIN or your screen lock method such as fingerprint. If you ever need help, our </a:t>
            </a:r>
            <a:r>
              <a:rPr lang="en-US" dirty="0">
                <a:hlinkClick r:id="rId2"/>
              </a:rPr>
              <a:t>help </a:t>
            </a:r>
            <a:r>
              <a:rPr lang="en-US" dirty="0" err="1">
                <a:hlinkClick r:id="rId2"/>
              </a:rPr>
              <a:t>centre</a:t>
            </a:r>
            <a:r>
              <a:rPr lang="en-US" dirty="0"/>
              <a:t>, phone, and chat support are available all day, every day.</a:t>
            </a:r>
            <a:endParaRPr lang="en-US" dirty="0"/>
          </a:p>
        </p:txBody>
      </p:sp>
      <p:sp>
        <p:nvSpPr>
          <p:cNvPr id="4" name="Title 1"/>
          <p:cNvSpPr>
            <a:spLocks noGrp="1"/>
          </p:cNvSpPr>
          <p:nvPr>
            <p:ph type="title"/>
          </p:nvPr>
        </p:nvSpPr>
        <p:spPr>
          <a:xfrm>
            <a:off x="4772889" y="0"/>
            <a:ext cx="4585855" cy="1293028"/>
          </a:xfrm>
        </p:spPr>
        <p:txBody>
          <a:body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1190500" y="646514"/>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835" y="6286500"/>
            <a:ext cx="1285875" cy="571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185414"/>
            <a:ext cx="3429000" cy="6096000"/>
          </a:xfrm>
          <a:prstGeom prst="rect">
            <a:avLst/>
          </a:prstGeom>
        </p:spPr>
      </p:pic>
    </p:spTree>
    <p:extLst>
      <p:ext uri="{BB962C8B-B14F-4D97-AF65-F5344CB8AC3E}">
        <p14:creationId xmlns:p14="http://schemas.microsoft.com/office/powerpoint/2010/main" val="16922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 y="1154773"/>
            <a:ext cx="11779828" cy="1720946"/>
          </a:xfrm>
        </p:spPr>
        <p:txBody>
          <a:bodyPr>
            <a:normAutofit/>
          </a:bodyPr>
          <a:lstStyle/>
          <a:p>
            <a:pPr marL="0" indent="0">
              <a:buNone/>
            </a:pPr>
            <a:r>
              <a:rPr lang="en-US" sz="2400" dirty="0" smtClean="0"/>
              <a:t>                                              Pay </a:t>
            </a:r>
            <a:r>
              <a:rPr lang="en-US" sz="2400" dirty="0"/>
              <a:t>nearby</a:t>
            </a:r>
          </a:p>
          <a:p>
            <a:r>
              <a:rPr lang="en-US" dirty="0"/>
              <a:t>Use Cash Mode to send money instantly to another Tez user nearby without needing to share private details like your bank account or phone number. Now you can transact with the simplicity of cash, but with added security.</a:t>
            </a:r>
          </a:p>
          <a:p>
            <a:endParaRPr lang="en-US" dirty="0"/>
          </a:p>
        </p:txBody>
      </p:sp>
      <p:sp>
        <p:nvSpPr>
          <p:cNvPr id="4" name="Title 1"/>
          <p:cNvSpPr>
            <a:spLocks noGrp="1"/>
          </p:cNvSpPr>
          <p:nvPr>
            <p:ph type="title"/>
          </p:nvPr>
        </p:nvSpPr>
        <p:spPr>
          <a:xfrm>
            <a:off x="3955471" y="0"/>
            <a:ext cx="4585855" cy="1293028"/>
          </a:xfrm>
        </p:spPr>
        <p:txBody>
          <a:body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412172" y="796929"/>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72" y="5832259"/>
            <a:ext cx="1285875"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169" y="2623226"/>
            <a:ext cx="2681953" cy="3974496"/>
          </a:xfrm>
          <a:prstGeom prst="rect">
            <a:avLst/>
          </a:prstGeom>
        </p:spPr>
      </p:pic>
    </p:spTree>
    <p:extLst>
      <p:ext uri="{BB962C8B-B14F-4D97-AF65-F5344CB8AC3E}">
        <p14:creationId xmlns:p14="http://schemas.microsoft.com/office/powerpoint/2010/main" val="25625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00"/>
                                        <p:tgtEl>
                                          <p:spTgt spid="7"/>
                                        </p:tgtEl>
                                      </p:cBhvr>
                                    </p:animEffect>
                                  </p:childTnLst>
                                </p:cTn>
                              </p:par>
                            </p:childTnLst>
                          </p:cTn>
                        </p:par>
                        <p:par>
                          <p:cTn id="8" fill="hold">
                            <p:stCondLst>
                              <p:cond delay="8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8" y="1440873"/>
            <a:ext cx="11707091" cy="3518549"/>
          </a:xfrm>
        </p:spPr>
        <p:txBody>
          <a:bodyPr/>
          <a:lstStyle/>
          <a:p>
            <a:pPr marL="0" indent="0">
              <a:buNone/>
            </a:pPr>
            <a:r>
              <a:rPr lang="en-US" sz="2400" dirty="0" smtClean="0"/>
              <a:t>                                          Pay </a:t>
            </a:r>
            <a:r>
              <a:rPr lang="en-US" sz="2400" dirty="0"/>
              <a:t>online with Tez</a:t>
            </a:r>
          </a:p>
          <a:p>
            <a:r>
              <a:rPr lang="en-US" dirty="0"/>
              <a:t>Tez makes it faster and more secure to pay on apps and websites – anywhere that UPI is accepted. When you check out, look for the Tez logo or use your Tez UPI ID.</a:t>
            </a:r>
          </a:p>
          <a:p>
            <a:r>
              <a:rPr lang="en-US" dirty="0" smtClean="0"/>
              <a:t> Now playing online Banking is more secure and Fun!!</a:t>
            </a:r>
            <a:endParaRPr lang="en-US" dirty="0"/>
          </a:p>
        </p:txBody>
      </p:sp>
      <p:sp>
        <p:nvSpPr>
          <p:cNvPr id="4" name="Title 1"/>
          <p:cNvSpPr txBox="1">
            <a:spLocks/>
          </p:cNvSpPr>
          <p:nvPr/>
        </p:nvSpPr>
        <p:spPr>
          <a:xfrm>
            <a:off x="3955471" y="0"/>
            <a:ext cx="4585855" cy="1293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412172" y="796929"/>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71" y="6026222"/>
            <a:ext cx="1285875" cy="571500"/>
          </a:xfrm>
          <a:prstGeom prst="rect">
            <a:avLst/>
          </a:prstGeom>
        </p:spPr>
      </p:pic>
    </p:spTree>
    <p:extLst>
      <p:ext uri="{BB962C8B-B14F-4D97-AF65-F5344CB8AC3E}">
        <p14:creationId xmlns:p14="http://schemas.microsoft.com/office/powerpoint/2010/main" val="4075624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8" y="1440873"/>
            <a:ext cx="8634847" cy="2382982"/>
          </a:xfrm>
        </p:spPr>
        <p:txBody>
          <a:bodyPr>
            <a:normAutofit/>
          </a:bodyPr>
          <a:lstStyle/>
          <a:p>
            <a:pPr marL="0" indent="0">
              <a:buNone/>
            </a:pPr>
            <a:r>
              <a:rPr lang="en-US" sz="2800" dirty="0" smtClean="0"/>
              <a:t>                              Delightful </a:t>
            </a:r>
            <a:r>
              <a:rPr lang="en-US" sz="2800" dirty="0"/>
              <a:t>surprises</a:t>
            </a:r>
          </a:p>
          <a:p>
            <a:r>
              <a:rPr lang="en-US" dirty="0"/>
              <a:t>Earn Tez Scratch Cards</a:t>
            </a:r>
            <a:r>
              <a:rPr lang="en-US" baseline="30000" dirty="0"/>
              <a:t>TM</a:t>
            </a:r>
            <a:r>
              <a:rPr lang="en-US" dirty="0"/>
              <a:t> to win up to ₹1,000 with each transaction</a:t>
            </a:r>
            <a:r>
              <a:rPr lang="en-US" baseline="30000" dirty="0"/>
              <a:t>2</a:t>
            </a:r>
            <a:r>
              <a:rPr lang="en-US" dirty="0"/>
              <a:t> and be eligible to win ₹1 lakh every week with Lucky Sundays. You don’t need to hunt for coupon codes. Just use Tez and if you win, your rewards go straight into your bank account.</a:t>
            </a:r>
          </a:p>
        </p:txBody>
      </p:sp>
      <p:sp>
        <p:nvSpPr>
          <p:cNvPr id="4" name="Title 1"/>
          <p:cNvSpPr txBox="1">
            <a:spLocks/>
          </p:cNvSpPr>
          <p:nvPr/>
        </p:nvSpPr>
        <p:spPr>
          <a:xfrm>
            <a:off x="4232562" y="0"/>
            <a:ext cx="4585855" cy="1293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740351" y="762585"/>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44" y="5998513"/>
            <a:ext cx="1285875" cy="571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3830" y="796929"/>
            <a:ext cx="2590800" cy="4600575"/>
          </a:xfrm>
          <a:prstGeom prst="rect">
            <a:avLst/>
          </a:prstGeom>
        </p:spPr>
      </p:pic>
    </p:spTree>
    <p:extLst>
      <p:ext uri="{BB962C8B-B14F-4D97-AF65-F5344CB8AC3E}">
        <p14:creationId xmlns:p14="http://schemas.microsoft.com/office/powerpoint/2010/main" val="15530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7782" y="1440873"/>
            <a:ext cx="5275117" cy="3518549"/>
          </a:xfrm>
        </p:spPr>
        <p:txBody>
          <a:bodyPr/>
          <a:lstStyle/>
          <a:p>
            <a:pPr marL="0" indent="0">
              <a:buNone/>
            </a:pPr>
            <a:r>
              <a:rPr lang="en-US" sz="3200" dirty="0" smtClean="0"/>
              <a:t>           Made </a:t>
            </a:r>
            <a:r>
              <a:rPr lang="en-US" sz="3200" dirty="0"/>
              <a:t>for India</a:t>
            </a:r>
          </a:p>
          <a:p>
            <a:r>
              <a:rPr lang="en-US" sz="2000" dirty="0">
                <a:solidFill>
                  <a:srgbClr val="FF0000"/>
                </a:solidFill>
              </a:rPr>
              <a:t>Tez works with all major Indian banks and the vast majority of smartphones — so you can pay or get paid by almost anyone. And with language support for English, Hindi, Bengali, Gujarati, Kannada, Marathi, Tamil, and Telugu, sending money is easy to understand.</a:t>
            </a:r>
          </a:p>
        </p:txBody>
      </p:sp>
      <p:sp>
        <p:nvSpPr>
          <p:cNvPr id="4" name="Title 1"/>
          <p:cNvSpPr txBox="1">
            <a:spLocks/>
          </p:cNvSpPr>
          <p:nvPr/>
        </p:nvSpPr>
        <p:spPr>
          <a:xfrm>
            <a:off x="5296817" y="-7892"/>
            <a:ext cx="4585855" cy="12930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Aharoni" panose="02010803020104030203" pitchFamily="2" charset="-79"/>
                <a:cs typeface="Aharoni" panose="02010803020104030203" pitchFamily="2" charset="-79"/>
              </a:rPr>
              <a:t>TEZ</a:t>
            </a:r>
            <a:endParaRPr lang="en-US" dirty="0">
              <a:latin typeface="Aharoni" panose="02010803020104030203" pitchFamily="2" charset="-79"/>
              <a:cs typeface="Aharoni" panose="02010803020104030203" pitchFamily="2" charset="-79"/>
            </a:endParaRPr>
          </a:p>
        </p:txBody>
      </p:sp>
      <p:sp>
        <p:nvSpPr>
          <p:cNvPr id="5" name="Title 1"/>
          <p:cNvSpPr txBox="1">
            <a:spLocks/>
          </p:cNvSpPr>
          <p:nvPr/>
        </p:nvSpPr>
        <p:spPr>
          <a:xfrm>
            <a:off x="1686790" y="771554"/>
            <a:ext cx="5507182" cy="357844"/>
          </a:xfrm>
          <a:prstGeom prst="rect">
            <a:avLst/>
          </a:prstGeom>
        </p:spPr>
        <p:txBody>
          <a:bodyPr vert="horz" lIns="91440" tIns="45720" rIns="91440" bIns="45720" rtlCol="0" anchor="ctr">
            <a:normAutofit fontScale="5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Money Made Simple</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72" y="6062006"/>
            <a:ext cx="1285875" cy="571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72" y="138545"/>
            <a:ext cx="3137380" cy="5576202"/>
          </a:xfrm>
          <a:prstGeom prst="rect">
            <a:avLst/>
          </a:prstGeom>
        </p:spPr>
      </p:pic>
    </p:spTree>
    <p:extLst>
      <p:ext uri="{BB962C8B-B14F-4D97-AF65-F5344CB8AC3E}">
        <p14:creationId xmlns:p14="http://schemas.microsoft.com/office/powerpoint/2010/main" val="32063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TotalTime>
  <Words>464</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Adobe Devanagari</vt:lpstr>
      <vt:lpstr>Aharoni</vt:lpstr>
      <vt:lpstr>Arial</vt:lpstr>
      <vt:lpstr>Blackadder ITC</vt:lpstr>
      <vt:lpstr>Calibri</vt:lpstr>
      <vt:lpstr>Roboto</vt:lpstr>
      <vt:lpstr>Trebuchet MS</vt:lpstr>
      <vt:lpstr>Wingdings 3</vt:lpstr>
      <vt:lpstr>Facet</vt:lpstr>
      <vt:lpstr>Google TEZ</vt:lpstr>
      <vt:lpstr>TEZ</vt:lpstr>
      <vt:lpstr>TEZ</vt:lpstr>
      <vt:lpstr>TEZ</vt:lpstr>
      <vt:lpstr>TEZ</vt:lpstr>
      <vt:lpstr>TEZ</vt:lpstr>
      <vt:lpstr>PowerPoint Presentation</vt:lpstr>
      <vt:lpstr>PowerPoint Presentation</vt:lpstr>
      <vt:lpstr>PowerPoint Presentation</vt:lpstr>
      <vt:lpstr>PowerPoint Presentation</vt:lpstr>
      <vt:lpstr>Ayan Chowdhury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TEZ</dc:title>
  <dc:creator>Ayan Chowdhury</dc:creator>
  <cp:lastModifiedBy>Ayan Chowdhury</cp:lastModifiedBy>
  <cp:revision>5</cp:revision>
  <dcterms:created xsi:type="dcterms:W3CDTF">2017-09-20T14:43:21Z</dcterms:created>
  <dcterms:modified xsi:type="dcterms:W3CDTF">2017-09-20T15:27:00Z</dcterms:modified>
</cp:coreProperties>
</file>